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824" r:id="rId2"/>
  </p:sldMasterIdLst>
  <p:notesMasterIdLst>
    <p:notesMasterId r:id="rId26"/>
  </p:notesMasterIdLst>
  <p:sldIdLst>
    <p:sldId id="655" r:id="rId3"/>
    <p:sldId id="260" r:id="rId4"/>
    <p:sldId id="373" r:id="rId5"/>
    <p:sldId id="374" r:id="rId6"/>
    <p:sldId id="375" r:id="rId7"/>
    <p:sldId id="441" r:id="rId8"/>
    <p:sldId id="442" r:id="rId9"/>
    <p:sldId id="983" r:id="rId10"/>
    <p:sldId id="670" r:id="rId11"/>
    <p:sldId id="985" r:id="rId12"/>
    <p:sldId id="377" r:id="rId13"/>
    <p:sldId id="378" r:id="rId14"/>
    <p:sldId id="669" r:id="rId15"/>
    <p:sldId id="379" r:id="rId16"/>
    <p:sldId id="998" r:id="rId17"/>
    <p:sldId id="644" r:id="rId18"/>
    <p:sldId id="447" r:id="rId19"/>
    <p:sldId id="451" r:id="rId20"/>
    <p:sldId id="654" r:id="rId21"/>
    <p:sldId id="645" r:id="rId22"/>
    <p:sldId id="981" r:id="rId23"/>
    <p:sldId id="996" r:id="rId24"/>
    <p:sldId id="650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C1"/>
    <a:srgbClr val="4400FF"/>
    <a:srgbClr val="8F66FF"/>
    <a:srgbClr val="73CC3A"/>
    <a:srgbClr val="F7C23E"/>
    <a:srgbClr val="DB3838"/>
    <a:srgbClr val="404040"/>
    <a:srgbClr val="262626"/>
    <a:srgbClr val="00B8FF"/>
    <a:srgbClr val="202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78175" autoAdjust="0"/>
  </p:normalViewPr>
  <p:slideViewPr>
    <p:cSldViewPr snapToGrid="0" snapToObjects="1">
      <p:cViewPr varScale="1">
        <p:scale>
          <a:sx n="110" d="100"/>
          <a:sy n="110" d="100"/>
        </p:scale>
        <p:origin x="2216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23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6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2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9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7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6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2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98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3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5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2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6" y="-1334151"/>
            <a:ext cx="8437414" cy="924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63B3F-737A-F4AD-9274-F86098D4E1A9}"/>
              </a:ext>
            </a:extLst>
          </p:cNvPr>
          <p:cNvSpPr txBox="1"/>
          <p:nvPr userDrawn="1"/>
        </p:nvSpPr>
        <p:spPr>
          <a:xfrm rot="17211535">
            <a:off x="9813048" y="5699433"/>
            <a:ext cx="20936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595959"/>
                </a:solidFill>
                <a:latin typeface="Tahoma"/>
              </a:rPr>
              <a:t>Blues Notecard 30mm x 35mm</a:t>
            </a:r>
          </a:p>
        </p:txBody>
      </p:sp>
      <p:pic>
        <p:nvPicPr>
          <p:cNvPr id="7" name="Picture 6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1D7C55-AC10-705B-9F44-30106B083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623" y="5614821"/>
            <a:ext cx="2813497" cy="95248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4AF1C7-A1EE-D5C6-7110-459468D7B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04005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840606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1"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0825269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001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26925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839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74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86661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4126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38553010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1690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8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38309889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7326753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41231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N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7172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30834492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5080525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26617207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94701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54879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18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94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47422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686768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73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9355428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77884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34147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7339846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92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18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8334320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9788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1883954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41997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82D71BA-B227-6656-7E6E-95D52806C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2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754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75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498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209214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7032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148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981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74358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95600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2593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1583511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2585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76830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59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68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9084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96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32666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29173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76626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08586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93725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FF81C-64FA-A0DB-8488-7BAEE3702BAD}"/>
              </a:ext>
            </a:extLst>
          </p:cNvPr>
          <p:cNvSpPr/>
          <p:nvPr userDrawn="1"/>
        </p:nvSpPr>
        <p:spPr>
          <a:xfrm>
            <a:off x="2977729" y="3312453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03ECC5-5120-DF5E-4BE2-3397D72C4B13}"/>
              </a:ext>
            </a:extLst>
          </p:cNvPr>
          <p:cNvSpPr/>
          <p:nvPr userDrawn="1"/>
        </p:nvSpPr>
        <p:spPr>
          <a:xfrm>
            <a:off x="5192609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AC29CF-E5B0-A63A-38A2-F609E936880D}"/>
              </a:ext>
            </a:extLst>
          </p:cNvPr>
          <p:cNvSpPr/>
          <p:nvPr userDrawn="1"/>
        </p:nvSpPr>
        <p:spPr>
          <a:xfrm>
            <a:off x="7407489" y="3302611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7E9633-996E-81DA-441C-EBC404A3DA9E}"/>
              </a:ext>
            </a:extLst>
          </p:cNvPr>
          <p:cNvSpPr/>
          <p:nvPr userDrawn="1"/>
        </p:nvSpPr>
        <p:spPr>
          <a:xfrm>
            <a:off x="9622369" y="3297690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89101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/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5891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10488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5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734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105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4237212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67228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729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81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440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86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85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42413055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9755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31946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654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79400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7966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68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638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3572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75390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85496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0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657694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0660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6B52B5-140E-F494-C0CB-4BB7670E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9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263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5359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5" y="-1334150"/>
            <a:ext cx="8437414" cy="9243362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F6A8563-50E2-BFDD-4DDC-3D0134797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8" y="1459048"/>
            <a:ext cx="2813497" cy="95248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628D0EB-FB31-A427-43DF-00D6680C3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158206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12974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34197239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86773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34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053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1281175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411015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15069079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492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14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41065505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4333141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695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20812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906774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334331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8322670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4400FF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4254781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2284798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714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21595210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204229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0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218445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4103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3199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  <a:ln>
            <a:solidFill>
              <a:schemeClr val="accent5"/>
            </a:solidFill>
          </a:ln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4995499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9591285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5299165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38914235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FB4FBF-BEB9-2FEA-B266-F2794EB2960A}"/>
              </a:ext>
            </a:extLst>
          </p:cNvPr>
          <p:cNvSpPr/>
          <p:nvPr userDrawn="1"/>
        </p:nvSpPr>
        <p:spPr>
          <a:xfrm>
            <a:off x="297383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C9BF1F-6A82-7EFF-77CE-C8F1054870AF}"/>
              </a:ext>
            </a:extLst>
          </p:cNvPr>
          <p:cNvSpPr/>
          <p:nvPr userDrawn="1"/>
        </p:nvSpPr>
        <p:spPr>
          <a:xfrm>
            <a:off x="518871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47907D-CB65-1282-D14E-915723D41E94}"/>
              </a:ext>
            </a:extLst>
          </p:cNvPr>
          <p:cNvSpPr/>
          <p:nvPr userDrawn="1"/>
        </p:nvSpPr>
        <p:spPr>
          <a:xfrm>
            <a:off x="740359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0513AB-E117-0757-DA6A-557DC78C1F39}"/>
              </a:ext>
            </a:extLst>
          </p:cNvPr>
          <p:cNvSpPr/>
          <p:nvPr userDrawn="1"/>
        </p:nvSpPr>
        <p:spPr>
          <a:xfrm>
            <a:off x="961847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48299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63" Type="http://schemas.openxmlformats.org/officeDocument/2006/relationships/slideLayout" Target="../slideLayouts/slideLayout130.xml"/><Relationship Id="rId6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31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29.xml"/><Relationship Id="rId70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60" Type="http://schemas.openxmlformats.org/officeDocument/2006/relationships/slideLayout" Target="../slideLayouts/slideLayout127.xml"/><Relationship Id="rId6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91C6910-B7E8-8788-68DA-ABB29066C4F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89" r:id="rId7"/>
    <p:sldLayoutId id="2147483684" r:id="rId8"/>
    <p:sldLayoutId id="2147483789" r:id="rId9"/>
    <p:sldLayoutId id="2147483704" r:id="rId10"/>
    <p:sldLayoutId id="2147483788" r:id="rId11"/>
    <p:sldLayoutId id="2147483807" r:id="rId12"/>
    <p:sldLayoutId id="2147483787" r:id="rId13"/>
    <p:sldLayoutId id="2147483813" r:id="rId14"/>
    <p:sldLayoutId id="2147483815" r:id="rId15"/>
    <p:sldLayoutId id="2147483891" r:id="rId16"/>
    <p:sldLayoutId id="2147483816" r:id="rId17"/>
    <p:sldLayoutId id="2147483814" r:id="rId18"/>
    <p:sldLayoutId id="2147483711" r:id="rId19"/>
    <p:sldLayoutId id="2147483714" r:id="rId20"/>
    <p:sldLayoutId id="2147483790" r:id="rId21"/>
    <p:sldLayoutId id="2147483694" r:id="rId22"/>
    <p:sldLayoutId id="2147483803" r:id="rId23"/>
    <p:sldLayoutId id="2147483722" r:id="rId24"/>
    <p:sldLayoutId id="2147483723" r:id="rId25"/>
    <p:sldLayoutId id="2147483806" r:id="rId26"/>
    <p:sldLayoutId id="2147483674" r:id="rId27"/>
    <p:sldLayoutId id="2147483729" r:id="rId28"/>
    <p:sldLayoutId id="2147483805" r:id="rId29"/>
    <p:sldLayoutId id="2147483696" r:id="rId30"/>
    <p:sldLayoutId id="2147483717" r:id="rId31"/>
    <p:sldLayoutId id="2147483670" r:id="rId32"/>
    <p:sldLayoutId id="2147483712" r:id="rId33"/>
    <p:sldLayoutId id="2147483719" r:id="rId34"/>
    <p:sldLayoutId id="2147483817" r:id="rId35"/>
    <p:sldLayoutId id="2147483721" r:id="rId36"/>
    <p:sldLayoutId id="2147483818" r:id="rId37"/>
    <p:sldLayoutId id="2147483819" r:id="rId38"/>
    <p:sldLayoutId id="2147483800" r:id="rId39"/>
    <p:sldLayoutId id="2147483728" r:id="rId40"/>
    <p:sldLayoutId id="2147483703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33" r:id="rId47"/>
    <p:sldLayoutId id="2147483734" r:id="rId48"/>
    <p:sldLayoutId id="2147483735" r:id="rId49"/>
    <p:sldLayoutId id="2147483822" r:id="rId50"/>
    <p:sldLayoutId id="2147483823" r:id="rId51"/>
    <p:sldLayoutId id="2147483820" r:id="rId52"/>
    <p:sldLayoutId id="2147483821" r:id="rId53"/>
    <p:sldLayoutId id="2147483697" r:id="rId54"/>
    <p:sldLayoutId id="2147483699" r:id="rId55"/>
    <p:sldLayoutId id="2147483668" r:id="rId56"/>
    <p:sldLayoutId id="2147483669" r:id="rId57"/>
    <p:sldLayoutId id="2147483673" r:id="rId58"/>
    <p:sldLayoutId id="2147483671" r:id="rId59"/>
    <p:sldLayoutId id="2147483726" r:id="rId60"/>
    <p:sldLayoutId id="2147483727" r:id="rId61"/>
    <p:sldLayoutId id="2147483700" r:id="rId62"/>
    <p:sldLayoutId id="2147483651" r:id="rId63"/>
    <p:sldLayoutId id="2147483698" r:id="rId64"/>
    <p:sldLayoutId id="2147483657" r:id="rId65"/>
    <p:sldLayoutId id="2147483718" r:id="rId66"/>
    <p:sldLayoutId id="2147483895" r:id="rId67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6D3B30E-6C97-DC5F-8A77-E9D5C8F1EB9A}"/>
              </a:ext>
            </a:extLst>
          </p:cNvPr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90" r:id="rId7"/>
    <p:sldLayoutId id="2147483831" r:id="rId8"/>
    <p:sldLayoutId id="2147483866" r:id="rId9"/>
    <p:sldLayoutId id="2147483832" r:id="rId10"/>
    <p:sldLayoutId id="2147483867" r:id="rId11"/>
    <p:sldLayoutId id="2147483833" r:id="rId12"/>
    <p:sldLayoutId id="2147483868" r:id="rId13"/>
    <p:sldLayoutId id="2147483834" r:id="rId14"/>
    <p:sldLayoutId id="2147483835" r:id="rId15"/>
    <p:sldLayoutId id="2147483892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  <p:sldLayoutId id="2147483864" r:id="rId45"/>
    <p:sldLayoutId id="2147483865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93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8" r:id="rId65"/>
    <p:sldLayoutId id="2147483887" r:id="rId66"/>
    <p:sldLayoutId id="2147483894" r:id="rId67"/>
    <p:sldLayoutId id="2147483896" r:id="rId68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AC8F-CE4A-F1D9-FDDD-6EF8C58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409022"/>
            <a:ext cx="6568440" cy="1902236"/>
          </a:xfrm>
        </p:spPr>
        <p:txBody>
          <a:bodyPr>
            <a:noAutofit/>
          </a:bodyPr>
          <a:lstStyle/>
          <a:p>
            <a:r>
              <a:rPr lang="en-US" sz="6000" dirty="0"/>
              <a:t>Getting Started with Wireless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57E8-36A0-AA7A-F311-6280F5C32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844153"/>
            <a:ext cx="5410200" cy="7874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Rob Lauer &amp; TJ </a:t>
            </a:r>
            <a:r>
              <a:rPr lang="en-US" sz="3000" b="1" dirty="0" err="1"/>
              <a:t>VanToll</a:t>
            </a:r>
            <a:endParaRPr lang="en-US" sz="3000" b="1" dirty="0"/>
          </a:p>
          <a:p>
            <a:r>
              <a:rPr lang="en-US" dirty="0"/>
              <a:t>Developer Relations</a:t>
            </a:r>
          </a:p>
        </p:txBody>
      </p:sp>
    </p:spTree>
    <p:extLst>
      <p:ext uri="{BB962C8B-B14F-4D97-AF65-F5344CB8AC3E}">
        <p14:creationId xmlns:p14="http://schemas.microsoft.com/office/powerpoint/2010/main" val="6385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The Notecard Options, Simplified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7E3EE-ED39-B461-779B-7845805A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18" y="1914797"/>
            <a:ext cx="16383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AE4B11-03D9-FD80-FF82-49D50D35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8" y="4530090"/>
            <a:ext cx="1905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09774-9C66-3839-B6B4-33DA4966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611" y="4195898"/>
            <a:ext cx="2239192" cy="223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4D79D-36F6-6D58-BC21-F0720D5C7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707" y="1914797"/>
            <a:ext cx="1905001" cy="190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6F305-2CA2-2A4F-9097-524A462AD8DB}"/>
              </a:ext>
            </a:extLst>
          </p:cNvPr>
          <p:cNvSpPr txBox="1"/>
          <p:nvPr/>
        </p:nvSpPr>
        <p:spPr>
          <a:xfrm>
            <a:off x="2698568" y="2636464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Cellular Only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902F-CC1B-D728-9FE3-D53E16B56208}"/>
              </a:ext>
            </a:extLst>
          </p:cNvPr>
          <p:cNvSpPr txBox="1"/>
          <p:nvPr/>
        </p:nvSpPr>
        <p:spPr>
          <a:xfrm>
            <a:off x="2698567" y="5247280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Wi-Fi Only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F4911-6802-BFB8-B9A7-A7AAD8E5391B}"/>
              </a:ext>
            </a:extLst>
          </p:cNvPr>
          <p:cNvSpPr txBox="1"/>
          <p:nvPr/>
        </p:nvSpPr>
        <p:spPr>
          <a:xfrm>
            <a:off x="7738708" y="2636463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LoRa Only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7BEE7-132D-528E-3871-403BF383A8DC}"/>
              </a:ext>
            </a:extLst>
          </p:cNvPr>
          <p:cNvSpPr txBox="1"/>
          <p:nvPr/>
        </p:nvSpPr>
        <p:spPr>
          <a:xfrm>
            <a:off x="7738708" y="5218254"/>
            <a:ext cx="297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Cellular and Wi-Fi</a:t>
            </a:r>
          </a:p>
        </p:txBody>
      </p:sp>
    </p:spTree>
    <p:extLst>
      <p:ext uri="{BB962C8B-B14F-4D97-AF65-F5344CB8AC3E}">
        <p14:creationId xmlns:p14="http://schemas.microsoft.com/office/powerpoint/2010/main" val="10545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738FA-765F-FBD0-9BD7-E8C0DC44EEBA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Notecard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AABA9-4D4A-178E-8D42-27CD516B831A}"/>
              </a:ext>
            </a:extLst>
          </p:cNvPr>
          <p:cNvSpPr txBox="1"/>
          <p:nvPr/>
        </p:nvSpPr>
        <p:spPr>
          <a:xfrm>
            <a:off x="1212616" y="1813172"/>
            <a:ext cx="609947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Global cellular/GPS or Wi-Fi or LoRa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500MB cell data + 10 years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Dual SIM support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Python, Go, Arduino, C/C++, Zephyr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NB-IoT, LTE-M, LTE Cat-1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18F3-5F1C-25CB-4640-D0049620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01" y="1049754"/>
            <a:ext cx="3099251" cy="3531704"/>
          </a:xfrm>
          <a:prstGeom prst="rect">
            <a:avLst/>
          </a:prstGeom>
        </p:spPr>
      </p:pic>
      <p:pic>
        <p:nvPicPr>
          <p:cNvPr id="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14A408B-38DF-50A9-0279-56B9B6AE2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733059" y="2210229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"req"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"status":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"GPS updated (58 sec, 41dB SNR, 9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sats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"mode":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"time":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7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*req =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NoteNewRequest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C 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NoteRequestResponse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*status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"status");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*mode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"mode");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etc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39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D32FF-72EA-9128-46DB-144BC4A2FAD9}"/>
              </a:ext>
            </a:extLst>
          </p:cNvPr>
          <p:cNvSpPr txBox="1">
            <a:spLocks/>
          </p:cNvSpPr>
          <p:nvPr/>
        </p:nvSpPr>
        <p:spPr>
          <a:xfrm>
            <a:off x="675918" y="780839"/>
            <a:ext cx="10840164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What </a:t>
            </a:r>
            <a:r>
              <a:rPr lang="en-US" u="sng" dirty="0">
                <a:latin typeface="Atkinson Hyperlegible" pitchFamily="2" charset="77"/>
              </a:rPr>
              <a:t>don’t</a:t>
            </a:r>
            <a:r>
              <a:rPr lang="en-US" dirty="0">
                <a:latin typeface="Atkinson Hyperlegible" pitchFamily="2" charset="77"/>
              </a:rPr>
              <a:t> you need with Blues?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6142C-32B4-BCE4-3EB7-A95EC6BCAB68}"/>
              </a:ext>
            </a:extLst>
          </p:cNvPr>
          <p:cNvSpPr txBox="1"/>
          <p:nvPr/>
        </p:nvSpPr>
        <p:spPr>
          <a:xfrm>
            <a:off x="964137" y="1803233"/>
            <a:ext cx="860724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AT Commands or Cellular Radio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Roll-Your-Own OTA Firmware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Cloud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DFFC-9D34-ABA2-15E2-DE0559EB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773" y="2805672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3B548-FFC1-33F6-3021-34B40FB3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7FE6AA-E1B7-F2EC-6B48-78EB5C5AA5A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Notecarrier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57E31-FBD9-5722-5758-6FF3D0DAD4AC}"/>
              </a:ext>
            </a:extLst>
          </p:cNvPr>
          <p:cNvSpPr txBox="1"/>
          <p:nvPr/>
        </p:nvSpPr>
        <p:spPr>
          <a:xfrm>
            <a:off x="1212616" y="1797360"/>
            <a:ext cx="5949574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tkinson Hyperlegible" pitchFamily="2" charset="77"/>
              </a:rPr>
              <a:t>Notecarrier</a:t>
            </a:r>
            <a:r>
              <a:rPr lang="en-US" sz="2800" dirty="0">
                <a:latin typeface="Atkinson Hyperlegible" pitchFamily="2" charset="77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F</a:t>
            </a:r>
            <a:r>
              <a:rPr lang="en-US" sz="2400" dirty="0">
                <a:latin typeface="Atkinson Hyperlegible" pitchFamily="2" charset="77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A</a:t>
            </a:r>
            <a:r>
              <a:rPr lang="en-US" sz="2400" dirty="0">
                <a:latin typeface="Atkinson Hyperlegible" pitchFamily="2" charset="77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B</a:t>
            </a:r>
            <a:r>
              <a:rPr lang="en-US" sz="2400" dirty="0">
                <a:latin typeface="Atkinson Hyperlegible" pitchFamily="2" charset="77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Pi</a:t>
            </a:r>
            <a:r>
              <a:rPr lang="en-US" sz="2400" dirty="0">
                <a:latin typeface="Atkinson Hyperlegible" pitchFamily="2" charset="77"/>
              </a:rPr>
              <a:t> – Raspberry Pi 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SparkFun</a:t>
            </a:r>
            <a:r>
              <a:rPr lang="en-US" sz="2400" dirty="0">
                <a:latin typeface="Atkinson Hyperlegible" pitchFamily="2" charset="77"/>
              </a:rPr>
              <a:t> </a:t>
            </a:r>
            <a:r>
              <a:rPr lang="en-US" sz="2400" dirty="0" err="1">
                <a:latin typeface="Atkinson Hyperlegible" pitchFamily="2" charset="77"/>
              </a:rPr>
              <a:t>MicroMod</a:t>
            </a:r>
            <a:r>
              <a:rPr lang="en-US" sz="2400" dirty="0">
                <a:latin typeface="Atkinson Hyperlegible" pitchFamily="2" charset="77"/>
              </a:rPr>
              <a:t> Cellular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Blues.ONE</a:t>
            </a:r>
            <a:r>
              <a:rPr lang="en-US" sz="2400" dirty="0">
                <a:latin typeface="Atkinson Hyperlegible" pitchFamily="2" charset="77"/>
              </a:rPr>
              <a:t> from </a:t>
            </a:r>
            <a:r>
              <a:rPr lang="en-US" sz="2400" dirty="0" err="1">
                <a:latin typeface="Atkinson Hyperlegible" pitchFamily="2" charset="77"/>
              </a:rPr>
              <a:t>RAKwireless</a:t>
            </a:r>
            <a:endParaRPr lang="en-US" sz="2400" dirty="0">
              <a:latin typeface="Atkinson Hyperlegib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26FF8-6950-E081-3860-242CE5F60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3" y="1292525"/>
            <a:ext cx="3644156" cy="3644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63324-CA63-7380-9764-D6E3FBBE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61" y="914094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2D23B-A605-55B6-A004-FB3340629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9770" y="2251508"/>
            <a:ext cx="4639994" cy="228398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F06B1A4-62A7-6EBD-F004-EAE2BC4B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1024956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ues.one by rakwireless">
            <a:extLst>
              <a:ext uri="{FF2B5EF4-FFF2-40B4-BE49-F238E27FC236}">
                <a16:creationId xmlns:a16="http://schemas.microsoft.com/office/drawing/2014/main" id="{305E83B8-0974-9150-23CD-FA266709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32" y="1721041"/>
            <a:ext cx="3855278" cy="38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C0AA65D-B9C1-1FB3-237A-43E96CAAD12F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Notehub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0AF98-642C-25F8-5E9F-C58B3F0E9AC4}"/>
              </a:ext>
            </a:extLst>
          </p:cNvPr>
          <p:cNvSpPr txBox="1"/>
          <p:nvPr/>
        </p:nvSpPr>
        <p:spPr>
          <a:xfrm>
            <a:off x="1212615" y="1670562"/>
            <a:ext cx="656972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Route data to </a:t>
            </a:r>
            <a:r>
              <a:rPr lang="en-US" sz="2800" b="1" dirty="0">
                <a:latin typeface="Atkinson Hyperlegible" pitchFamily="2" charset="77"/>
              </a:rPr>
              <a:t>any cloud </a:t>
            </a:r>
            <a:r>
              <a:rPr lang="en-US" sz="2800" dirty="0">
                <a:latin typeface="Atkinson Hyperlegible" pitchFamily="2" charset="77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Manage </a:t>
            </a:r>
            <a:r>
              <a:rPr lang="en-US" sz="2800" b="1" dirty="0">
                <a:latin typeface="Atkinson Hyperlegible" pitchFamily="2" charset="77"/>
              </a:rPr>
              <a:t>fleets</a:t>
            </a:r>
            <a:r>
              <a:rPr lang="en-US" sz="2800" dirty="0">
                <a:latin typeface="Atkinson Hyperlegible" pitchFamily="2" charset="77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OTA MCU/Notecard </a:t>
            </a:r>
            <a:r>
              <a:rPr lang="en-US" sz="2800" b="1" dirty="0">
                <a:latin typeface="Atkinson Hyperlegible" pitchFamily="2" charset="77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tkinson Hyperlegible" pitchFamily="2" charset="77"/>
              </a:rPr>
              <a:t>Secure</a:t>
            </a:r>
            <a:r>
              <a:rPr lang="en-US" sz="2800" dirty="0">
                <a:latin typeface="Atkinson Hyperlegible" pitchFamily="2" charset="77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65DB-3402-F4B7-C449-44899AC5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47745-5DBD-CC6F-7249-2E83E8EB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C5A72-5D71-F7E4-2E43-BB5988A3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96171-363F-9CE9-B56F-C2FD75427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B6CB0-9C2B-018B-085D-4A07105E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225072"/>
            <a:ext cx="368100" cy="36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709B8-7C64-6AA5-DD7B-6C9354A4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503" y="5297698"/>
            <a:ext cx="462305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709862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71644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note.add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*body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JCreateObject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JAddNumberToObject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(body, "temp", 27.3);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JAddItemToObject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"body", body);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 </a:t>
            </a:r>
            <a:r>
              <a:rPr lang="en-US" sz="1400" dirty="0">
                <a:solidFill>
                  <a:srgbClr val="44546A"/>
                </a:solidFill>
                <a:latin typeface="Atkinson Hyperlegible" pitchFamily="2" charset="77"/>
              </a:rPr>
              <a:t>Cellular, Wi-Fi, and/or LoRa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Host to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F9725-05C4-D79A-D3C8-DE78AAE35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 </a:t>
            </a:r>
            <a:r>
              <a:rPr lang="en-US" sz="1400" dirty="0">
                <a:solidFill>
                  <a:srgbClr val="44546A"/>
                </a:solidFill>
                <a:latin typeface="Atkinson Hyperlegible" pitchFamily="2" charset="77"/>
              </a:rPr>
              <a:t>Cellular, Wi-Fi, and/or LoRa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19872" y="3926666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179210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note.get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JAddBoolToObject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"delete", true);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1FA3E-347C-0D7E-3FEB-D68E0A2BC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CA10E-F511-31AC-308C-AD541E355B55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Cloud to Host)</a:t>
            </a:r>
          </a:p>
        </p:txBody>
      </p:sp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19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4119679" y="4058433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2B4F4D-97AA-0871-80F0-E1406976F142}"/>
              </a:ext>
            </a:extLst>
          </p:cNvPr>
          <p:cNvSpPr txBox="1">
            <a:spLocks/>
          </p:cNvSpPr>
          <p:nvPr/>
        </p:nvSpPr>
        <p:spPr>
          <a:xfrm>
            <a:off x="4346759" y="4578526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2000" b="1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887" y="1442003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64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DD28B82C-D238-5028-3534-DB4DBEE81D0B}"/>
              </a:ext>
            </a:extLst>
          </p:cNvPr>
          <p:cNvSpPr txBox="1">
            <a:spLocks/>
          </p:cNvSpPr>
          <p:nvPr/>
        </p:nvSpPr>
        <p:spPr>
          <a:xfrm>
            <a:off x="2143359" y="3868474"/>
            <a:ext cx="3952641" cy="5153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Rob Lauer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1BC4789-5697-2136-C0CA-D2F05D85035C}"/>
              </a:ext>
            </a:extLst>
          </p:cNvPr>
          <p:cNvSpPr txBox="1">
            <a:spLocks/>
          </p:cNvSpPr>
          <p:nvPr/>
        </p:nvSpPr>
        <p:spPr>
          <a:xfrm>
            <a:off x="2234640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Director of Developer Relations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RobLauer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8A3AE94D-8A92-EA53-C34F-9763BEF2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939567" y="1273038"/>
            <a:ext cx="2360226" cy="2360227"/>
          </a:xfrm>
          <a:prstGeom prst="ellipse">
            <a:avLst/>
          </a:prstGeom>
          <a:ln w="38100">
            <a:solidFill>
              <a:schemeClr val="accent6"/>
            </a:solidFill>
          </a:ln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608396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7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64AD24-B56F-7F7D-7CDC-E8B11A1303E4}"/>
              </a:ext>
            </a:extLst>
          </p:cNvPr>
          <p:cNvSpPr txBox="1">
            <a:spLocks/>
          </p:cNvSpPr>
          <p:nvPr/>
        </p:nvSpPr>
        <p:spPr>
          <a:xfrm>
            <a:off x="6219455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Principal Developer Advocate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TJVanToll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A42E680-B342-FE54-9F0F-0F4B8789901E}"/>
              </a:ext>
            </a:extLst>
          </p:cNvPr>
          <p:cNvSpPr txBox="1">
            <a:spLocks/>
          </p:cNvSpPr>
          <p:nvPr/>
        </p:nvSpPr>
        <p:spPr>
          <a:xfrm>
            <a:off x="755415" y="1657598"/>
            <a:ext cx="10893246" cy="4439442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Notecard</a:t>
            </a:r>
          </a:p>
          <a:p>
            <a:pPr lvl="1"/>
            <a:r>
              <a:rPr lang="en-US" sz="3200" dirty="0"/>
              <a:t>$10 to $69 USD (most common ~$50)</a:t>
            </a:r>
          </a:p>
          <a:p>
            <a:pPr lvl="2"/>
            <a:r>
              <a:rPr lang="en-US" sz="3000" dirty="0"/>
              <a:t>Cellular includes 500MB and 10 years of service</a:t>
            </a:r>
          </a:p>
          <a:p>
            <a:r>
              <a:rPr lang="en-US" sz="3600" b="1" dirty="0" err="1"/>
              <a:t>Notehub</a:t>
            </a:r>
            <a:endParaRPr lang="en-US" sz="3600" b="1" dirty="0"/>
          </a:p>
          <a:p>
            <a:pPr lvl="1"/>
            <a:r>
              <a:rPr lang="en-US" sz="3200" dirty="0"/>
              <a:t>5,000 outbound (</a:t>
            </a:r>
            <a:r>
              <a:rPr lang="en-US" sz="3200" dirty="0" err="1"/>
              <a:t>Notehub</a:t>
            </a:r>
            <a:r>
              <a:rPr lang="en-US" sz="3200" dirty="0"/>
              <a:t> to Cloud) </a:t>
            </a:r>
            <a:r>
              <a:rPr lang="en-US" sz="3200" b="1" dirty="0"/>
              <a:t>FREE</a:t>
            </a:r>
            <a:r>
              <a:rPr lang="en-US" sz="3200" dirty="0"/>
              <a:t> each month</a:t>
            </a:r>
          </a:p>
          <a:p>
            <a:pPr lvl="1"/>
            <a:r>
              <a:rPr lang="en-US" sz="3200" dirty="0"/>
              <a:t>Beyond 5,000 you only pay for what you use!</a:t>
            </a:r>
          </a:p>
          <a:p>
            <a:pPr lvl="2"/>
            <a:r>
              <a:rPr lang="en-US" sz="3000" dirty="0"/>
              <a:t>Starting at 15,000 events for $11 USD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No surprise fees, SIM fees, or subscriptions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F0BB7-2D06-8FAD-81C8-EAC8F17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9DD450-DAA5-9CD4-3BB6-C90C30BBCD33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So…what does it all cost?</a:t>
            </a:r>
          </a:p>
        </p:txBody>
      </p:sp>
    </p:spTree>
    <p:extLst>
      <p:ext uri="{BB962C8B-B14F-4D97-AF65-F5344CB8AC3E}">
        <p14:creationId xmlns:p14="http://schemas.microsoft.com/office/powerpoint/2010/main" val="542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8" y="705678"/>
            <a:ext cx="978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The Most Important Slide!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475119"/>
            <a:ext cx="11350488" cy="416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Easy (but powerful)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Developer Experience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kinson Hyperlegible" pitchFamily="2" charset="77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Same Connector and API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for Cellular, Wi-Fi, LoRa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Future-Proof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Deployment (5G, Satellite, and Beyond)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All Blues Hardware is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Low-Power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by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Guaranteed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10 Years of Cellular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Connectivity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8FB6B-E90B-B817-F507-668229DB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760" y="5850763"/>
            <a:ext cx="679742" cy="790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2E56E-45D5-6A6D-B063-7C8C300B8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508" y="5862835"/>
            <a:ext cx="790398" cy="790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3211E-4777-BCE8-AA00-D6D70F702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090" y="5781434"/>
            <a:ext cx="929056" cy="929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8E3AB-A64E-FAA7-400D-0FD0FA6F0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356" y="5850763"/>
            <a:ext cx="790398" cy="7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8" y="705678"/>
            <a:ext cx="978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 Accelerators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841512" y="1406511"/>
            <a:ext cx="11350488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40+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Purpose-Built IoT Solutions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Free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Open Source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(Firmware and Cloud)</a:t>
            </a:r>
            <a:endParaRPr lang="en-US" sz="3600" b="1" dirty="0">
              <a:solidFill>
                <a:srgbClr val="000000"/>
              </a:solidFill>
              <a:latin typeface="Atkinson Hyperlegible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AB5AA0-CD89-0BD0-1596-9BBBDA85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82" y="3194716"/>
            <a:ext cx="5857461" cy="3515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CC532-2DDB-6BE8-4703-199BADF90873}"/>
              </a:ext>
            </a:extLst>
          </p:cNvPr>
          <p:cNvSpPr txBox="1"/>
          <p:nvPr/>
        </p:nvSpPr>
        <p:spPr>
          <a:xfrm>
            <a:off x="2896185" y="5147620"/>
            <a:ext cx="6711053" cy="7411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blues.dev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/accelerators</a:t>
            </a:r>
          </a:p>
        </p:txBody>
      </p:sp>
    </p:spTree>
    <p:extLst>
      <p:ext uri="{BB962C8B-B14F-4D97-AF65-F5344CB8AC3E}">
        <p14:creationId xmlns:p14="http://schemas.microsoft.com/office/powerpoint/2010/main" val="24645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84C6E5B-0CCC-3E26-8F45-21DFC30AD64C}"/>
              </a:ext>
            </a:extLst>
          </p:cNvPr>
          <p:cNvSpPr txBox="1">
            <a:spLocks/>
          </p:cNvSpPr>
          <p:nvPr/>
        </p:nvSpPr>
        <p:spPr>
          <a:xfrm>
            <a:off x="569476" y="1989987"/>
            <a:ext cx="11139593" cy="241358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🧑‍💻 </a:t>
            </a:r>
            <a:r>
              <a:rPr lang="en-US" b="1" dirty="0" err="1"/>
              <a:t>blues.dev</a:t>
            </a:r>
            <a:r>
              <a:rPr lang="en-US" b="1" dirty="0"/>
              <a:t> </a:t>
            </a:r>
            <a:r>
              <a:rPr lang="en-US" dirty="0"/>
              <a:t>for Blues developer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🏁 Get a Blues Starter Kit @ </a:t>
            </a:r>
            <a:r>
              <a:rPr lang="en-US" b="1" dirty="0" err="1"/>
              <a:t>shop.blues.io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📶 </a:t>
            </a:r>
            <a:r>
              <a:rPr lang="en-US" dirty="0"/>
              <a:t>Join us at “Choosing the Right Antenna” @ </a:t>
            </a:r>
            <a:r>
              <a:rPr lang="en-US" b="1" dirty="0" err="1"/>
              <a:t>bit.ly</a:t>
            </a:r>
            <a:r>
              <a:rPr lang="en-US" b="1" dirty="0"/>
              <a:t>/blues-antenna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BFD5FB1-D6DE-4F70-45BC-9E092F2636EA}"/>
              </a:ext>
            </a:extLst>
          </p:cNvPr>
          <p:cNvSpPr txBox="1">
            <a:spLocks/>
          </p:cNvSpPr>
          <p:nvPr/>
        </p:nvSpPr>
        <p:spPr>
          <a:xfrm>
            <a:off x="569477" y="77364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Thanks! (Time for Q&amp;A)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68FAAF8-E6DF-B574-87D1-93E6EEBEB612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Rob Lauer</a:t>
            </a:r>
          </a:p>
        </p:txBody>
      </p:sp>
      <p:pic>
        <p:nvPicPr>
          <p:cNvPr id="6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52008AA-DFCB-A0BE-6CAE-30F79083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6994D-83B6-BE88-1BBC-65E972F086AA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dirty="0" err="1">
                <a:solidFill>
                  <a:schemeClr val="accent6"/>
                </a:solidFill>
                <a:latin typeface="Atkinson Hyperlegible" pitchFamily="2" charset="77"/>
              </a:rPr>
              <a:t>RobLauer</a:t>
            </a:r>
            <a:endParaRPr lang="en-US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D433EEA-7B7C-4D28-8222-0558240ACE36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9CBA1EF-252E-357D-83FC-A3455B126A15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</p:txBody>
      </p:sp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D6B66A09-7B03-3D7F-950E-34141E58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61A56-11B3-8DBC-0716-35863901F277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1000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1000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6DA2E-9780-8425-A901-CF628B145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7" y="4011122"/>
            <a:ext cx="1767032" cy="2013594"/>
          </a:xfrm>
          <a:prstGeom prst="rect">
            <a:avLst/>
          </a:prstGeom>
        </p:spPr>
      </p:pic>
      <p:pic>
        <p:nvPicPr>
          <p:cNvPr id="13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D0C03-86ED-120B-57FA-9EA35094C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11A3B15-720D-0180-D93E-722D41EAE76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Director of Developer Relations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8DE4E-7A72-3977-8C6E-F91A89E4D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378" y="76534"/>
            <a:ext cx="2833477" cy="278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78C7C-2013-64F4-0603-BEA0E103A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072" y="4448489"/>
            <a:ext cx="2209621" cy="2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Atkinson Hyperlegible" pitchFamily="2" charset="77"/>
              </a:rPr>
              <a:t>Ray Ozzie – Blues CEO</a:t>
            </a:r>
            <a:endParaRPr lang="en-US" sz="2400" dirty="0">
              <a:latin typeface="Atkinson Hyperlegible" pitchFamily="2" charset="77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Atkinson Hyperlegible" pitchFamily="2" charset="77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Atkinson Hyperlegible" pitchFamily="2" charset="77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Atkinson Hyperlegib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9" y="7056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tkinson Hyperlegible" pitchFamily="2" charset="77"/>
              </a:rPr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585496"/>
            <a:ext cx="10346635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Intro to the Blues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Hands-on Demonstration of Wireless IoT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760B4-11D2-DE83-AC85-634264AD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76" y="4293045"/>
            <a:ext cx="1868749" cy="2172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81281-7A88-FFEB-C161-1BA77159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853" y="4293044"/>
            <a:ext cx="2172965" cy="2172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E8C49-B055-E306-693C-3CBCF68BD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90" y="3911842"/>
            <a:ext cx="2554165" cy="255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9D562-5C21-BF4D-3A01-8FD74E00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3" y="4293042"/>
            <a:ext cx="2172965" cy="21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906C2-03FC-0D5C-7D26-66D3656A22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4BDE-1CB6-4E9C-C63D-2C0F13F1E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400" b="1" dirty="0">
                <a:highlight>
                  <a:srgbClr val="4C8EC1"/>
                </a:highlight>
                <a:latin typeface="Atkinson Hyperlegible" pitchFamily="2" charset="77"/>
              </a:rPr>
              <a:t>“Making wireless connectivity easier for developers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D0E65-8321-39EB-B812-287E92D43ED4}"/>
              </a:ext>
            </a:extLst>
          </p:cNvPr>
          <p:cNvSpPr txBox="1"/>
          <p:nvPr/>
        </p:nvSpPr>
        <p:spPr>
          <a:xfrm>
            <a:off x="2835717" y="3119831"/>
            <a:ext cx="714430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🔒 </a:t>
            </a:r>
            <a:r>
              <a:rPr lang="en-US" sz="2400" b="1" dirty="0">
                <a:latin typeface="Atkinson Hyperlegible" pitchFamily="2" charset="77"/>
              </a:rPr>
              <a:t>Securing</a:t>
            </a:r>
            <a:r>
              <a:rPr lang="en-US" sz="2400" dirty="0">
                <a:latin typeface="Atkinson Hyperlegible" pitchFamily="2" charset="77"/>
              </a:rPr>
              <a:t>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🔋 Building zero-config </a:t>
            </a:r>
            <a:r>
              <a:rPr lang="en-US" sz="2400" b="1" dirty="0">
                <a:latin typeface="Atkinson Hyperlegible" pitchFamily="2" charset="77"/>
              </a:rPr>
              <a:t>low-power </a:t>
            </a:r>
            <a:r>
              <a:rPr lang="en-US" sz="2400" dirty="0">
                <a:latin typeface="Atkinson Hyperlegible" pitchFamily="2" charset="77"/>
              </a:rPr>
              <a:t>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👩‍💻 Providing an unmatched </a:t>
            </a:r>
            <a:r>
              <a:rPr lang="en-US" sz="2400" b="1" dirty="0">
                <a:latin typeface="Atkinson Hyperlegible" pitchFamily="2" charset="77"/>
              </a:rPr>
              <a:t>developer experience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♻️ </a:t>
            </a:r>
            <a:r>
              <a:rPr lang="en-US" sz="2400" b="1" dirty="0">
                <a:latin typeface="Atkinson Hyperlegible" pitchFamily="2" charset="77"/>
              </a:rPr>
              <a:t>Harmonizing the IoT </a:t>
            </a:r>
            <a:r>
              <a:rPr lang="en-US" sz="2400" dirty="0">
                <a:latin typeface="Atkinson Hyperlegible" pitchFamily="2" charset="77"/>
              </a:rPr>
              <a:t>with interchangeable RATs</a:t>
            </a:r>
            <a:endParaRPr lang="en-US" sz="1600" dirty="0">
              <a:latin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FA608-38C9-B463-1BDE-2C4862FDB119}"/>
              </a:ext>
            </a:extLst>
          </p:cNvPr>
          <p:cNvSpPr txBox="1"/>
          <p:nvPr/>
        </p:nvSpPr>
        <p:spPr>
          <a:xfrm>
            <a:off x="2332429" y="2215370"/>
            <a:ext cx="77819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Atkinson Hyperlegible" pitchFamily="2" charset="77"/>
              </a:rPr>
              <a:t>Easy</a:t>
            </a:r>
            <a:r>
              <a:rPr lang="en-US" sz="3200" dirty="0">
                <a:latin typeface="Atkinson Hyperlegible" pitchFamily="2" charset="77"/>
              </a:rPr>
              <a:t> for developers and </a:t>
            </a:r>
            <a:r>
              <a:rPr lang="en-US" sz="3200" b="1" dirty="0">
                <a:latin typeface="Atkinson Hyperlegible" pitchFamily="2" charset="77"/>
              </a:rPr>
              <a:t>affordable</a:t>
            </a:r>
            <a:r>
              <a:rPr lang="en-US" sz="3200" dirty="0">
                <a:latin typeface="Atkinson Hyperlegible" pitchFamily="2" charset="77"/>
              </a:rPr>
              <a:t> for all.</a:t>
            </a:r>
            <a:endParaRPr lang="en-US" sz="2800" dirty="0">
              <a:latin typeface="Atkinson Hyperlegible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87C2D-7F07-927B-70D0-34E4A1F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88" y="482382"/>
            <a:ext cx="3902423" cy="1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F49ED-80E5-2797-6515-7E69E60B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7C23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7C23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4" name="Picture 2" descr="embedded Icon 5340474">
            <a:extLst>
              <a:ext uri="{FF2B5EF4-FFF2-40B4-BE49-F238E27FC236}">
                <a16:creationId xmlns:a16="http://schemas.microsoft.com/office/drawing/2014/main" id="{6E4FD9D9-ECE1-5B53-2C75-2EE22396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28" y="2145588"/>
            <a:ext cx="2566825" cy="25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emperature sensor Icon 3564837">
            <a:extLst>
              <a:ext uri="{FF2B5EF4-FFF2-40B4-BE49-F238E27FC236}">
                <a16:creationId xmlns:a16="http://schemas.microsoft.com/office/drawing/2014/main" id="{BEC7D58C-F9B1-5674-6CEA-412AB8BE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38" y="-44998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gricultural automation Icon 5818670">
            <a:extLst>
              <a:ext uri="{FF2B5EF4-FFF2-40B4-BE49-F238E27FC236}">
                <a16:creationId xmlns:a16="http://schemas.microsoft.com/office/drawing/2014/main" id="{6EE44528-21F4-CDA4-F2BA-28CF0B71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" y="2051750"/>
            <a:ext cx="1928892" cy="19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ireless street light Icon 4495937">
            <a:extLst>
              <a:ext uri="{FF2B5EF4-FFF2-40B4-BE49-F238E27FC236}">
                <a16:creationId xmlns:a16="http://schemas.microsoft.com/office/drawing/2014/main" id="{31A1E43D-7BE1-4A7C-CCC8-16F17480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4" y="4632329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oftware engineer Icon 2909346">
            <a:extLst>
              <a:ext uri="{FF2B5EF4-FFF2-40B4-BE49-F238E27FC236}">
                <a16:creationId xmlns:a16="http://schemas.microsoft.com/office/drawing/2014/main" id="{37957868-85D8-572D-965C-9B4FE63C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53" y="4625334"/>
            <a:ext cx="2222316" cy="22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ensor Icon 5914814">
            <a:extLst>
              <a:ext uri="{FF2B5EF4-FFF2-40B4-BE49-F238E27FC236}">
                <a16:creationId xmlns:a16="http://schemas.microsoft.com/office/drawing/2014/main" id="{B7573C10-A4C0-5EF6-E7D5-3CA551D0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97" y="3137598"/>
            <a:ext cx="1615343" cy="161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loud iot Icon 5258554">
            <a:extLst>
              <a:ext uri="{FF2B5EF4-FFF2-40B4-BE49-F238E27FC236}">
                <a16:creationId xmlns:a16="http://schemas.microsoft.com/office/drawing/2014/main" id="{293E7E0B-0101-A6E7-D742-D0E7FFDC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26" y="433952"/>
            <a:ext cx="2073749" cy="20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76FF960A-C824-E84E-A560-4715E0A7C0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1192" y="4325583"/>
            <a:ext cx="1169019" cy="47069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22DF1D4-EB7E-7505-A1A2-47BF1186CB1A}"/>
              </a:ext>
            </a:extLst>
          </p:cNvPr>
          <p:cNvCxnSpPr>
            <a:cxnSpLocks/>
          </p:cNvCxnSpPr>
          <p:nvPr/>
        </p:nvCxnSpPr>
        <p:spPr>
          <a:xfrm flipV="1">
            <a:off x="1841860" y="3797085"/>
            <a:ext cx="3737530" cy="18057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9159D2B-2040-A544-2A73-745BA183C898}"/>
              </a:ext>
            </a:extLst>
          </p:cNvPr>
          <p:cNvCxnSpPr>
            <a:cxnSpLocks/>
          </p:cNvCxnSpPr>
          <p:nvPr/>
        </p:nvCxnSpPr>
        <p:spPr>
          <a:xfrm flipV="1">
            <a:off x="3205125" y="3419094"/>
            <a:ext cx="2372985" cy="53931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480D4AC-6460-C77A-63BD-BFC9B4C25EBF}"/>
              </a:ext>
            </a:extLst>
          </p:cNvPr>
          <p:cNvCxnSpPr>
            <a:cxnSpLocks/>
          </p:cNvCxnSpPr>
          <p:nvPr/>
        </p:nvCxnSpPr>
        <p:spPr>
          <a:xfrm>
            <a:off x="1518834" y="2528677"/>
            <a:ext cx="4059276" cy="56413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D72D72B-F183-74E2-A5BE-014442BAC68C}"/>
              </a:ext>
            </a:extLst>
          </p:cNvPr>
          <p:cNvCxnSpPr>
            <a:cxnSpLocks/>
          </p:cNvCxnSpPr>
          <p:nvPr/>
        </p:nvCxnSpPr>
        <p:spPr>
          <a:xfrm>
            <a:off x="2851688" y="1337916"/>
            <a:ext cx="2726422" cy="1775868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8B95877-086E-5587-9DAF-2323B38CC6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5174" y="2414975"/>
            <a:ext cx="829832" cy="10338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8" name="Picture 16" descr="cellular Icon 3353262">
            <a:extLst>
              <a:ext uri="{FF2B5EF4-FFF2-40B4-BE49-F238E27FC236}">
                <a16:creationId xmlns:a16="http://schemas.microsoft.com/office/drawing/2014/main" id="{48E5759B-67B6-BA77-3E08-1616D455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358" y="580860"/>
            <a:ext cx="2073750" cy="20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wi-fi Icon 2342830">
            <a:extLst>
              <a:ext uri="{FF2B5EF4-FFF2-40B4-BE49-F238E27FC236}">
                <a16:creationId xmlns:a16="http://schemas.microsoft.com/office/drawing/2014/main" id="{84E968E9-ADA7-07F8-52A7-C8A5725B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412" y="2392125"/>
            <a:ext cx="2073749" cy="20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Wireless Icon 4701144">
            <a:extLst>
              <a:ext uri="{FF2B5EF4-FFF2-40B4-BE49-F238E27FC236}">
                <a16:creationId xmlns:a16="http://schemas.microsoft.com/office/drawing/2014/main" id="{F78074A9-55D3-4F7C-2716-0BFBE14C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78" y="4560928"/>
            <a:ext cx="1593015" cy="15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Farm Icon 2448921">
            <a:extLst>
              <a:ext uri="{FF2B5EF4-FFF2-40B4-BE49-F238E27FC236}">
                <a16:creationId xmlns:a16="http://schemas.microsoft.com/office/drawing/2014/main" id="{11B332F9-572E-6D61-F8A9-12679C54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93" y="647234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ity Icon 6115133">
            <a:extLst>
              <a:ext uri="{FF2B5EF4-FFF2-40B4-BE49-F238E27FC236}">
                <a16:creationId xmlns:a16="http://schemas.microsoft.com/office/drawing/2014/main" id="{433C056E-8FA7-3A26-24C1-41D63AE3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55" y="4386934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building Icon 6112417">
            <a:extLst>
              <a:ext uri="{FF2B5EF4-FFF2-40B4-BE49-F238E27FC236}">
                <a16:creationId xmlns:a16="http://schemas.microsoft.com/office/drawing/2014/main" id="{0F4DBCC6-8605-E645-C315-F679DD11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90" y="2458498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60CFE40-FEE2-F3C6-B1C6-3A999CCA5345}"/>
              </a:ext>
            </a:extLst>
          </p:cNvPr>
          <p:cNvCxnSpPr>
            <a:cxnSpLocks/>
          </p:cNvCxnSpPr>
          <p:nvPr/>
        </p:nvCxnSpPr>
        <p:spPr>
          <a:xfrm flipV="1">
            <a:off x="7062069" y="1959100"/>
            <a:ext cx="1219973" cy="113370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E8243B37-7DD1-800A-A539-DE8F64467B40}"/>
              </a:ext>
            </a:extLst>
          </p:cNvPr>
          <p:cNvCxnSpPr>
            <a:cxnSpLocks/>
          </p:cNvCxnSpPr>
          <p:nvPr/>
        </p:nvCxnSpPr>
        <p:spPr>
          <a:xfrm>
            <a:off x="7043425" y="3448436"/>
            <a:ext cx="1238617" cy="19844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33F0B79-1201-5549-7BDC-585FB0C3D1C7}"/>
              </a:ext>
            </a:extLst>
          </p:cNvPr>
          <p:cNvCxnSpPr>
            <a:cxnSpLocks/>
          </p:cNvCxnSpPr>
          <p:nvPr/>
        </p:nvCxnSpPr>
        <p:spPr>
          <a:xfrm>
            <a:off x="6944182" y="3789621"/>
            <a:ext cx="1337860" cy="124348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C05CC40-5CA2-7C75-2331-D36FC5CB144A}"/>
              </a:ext>
            </a:extLst>
          </p:cNvPr>
          <p:cNvCxnSpPr>
            <a:cxnSpLocks/>
          </p:cNvCxnSpPr>
          <p:nvPr/>
        </p:nvCxnSpPr>
        <p:spPr>
          <a:xfrm>
            <a:off x="9188441" y="1591103"/>
            <a:ext cx="935956" cy="362823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0FB0539-50A5-90D6-837D-FAEEAADB8463}"/>
              </a:ext>
            </a:extLst>
          </p:cNvPr>
          <p:cNvCxnSpPr>
            <a:cxnSpLocks/>
          </p:cNvCxnSpPr>
          <p:nvPr/>
        </p:nvCxnSpPr>
        <p:spPr>
          <a:xfrm flipV="1">
            <a:off x="9013589" y="2964169"/>
            <a:ext cx="1336551" cy="51927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0244391A-5E34-0BE9-BF51-84803EEF9B01}"/>
              </a:ext>
            </a:extLst>
          </p:cNvPr>
          <p:cNvCxnSpPr>
            <a:cxnSpLocks/>
          </p:cNvCxnSpPr>
          <p:nvPr/>
        </p:nvCxnSpPr>
        <p:spPr>
          <a:xfrm flipV="1">
            <a:off x="9058885" y="5033105"/>
            <a:ext cx="1464464" cy="39698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0977347-CB98-E6AA-069E-83DC4EE50F4F}"/>
              </a:ext>
            </a:extLst>
          </p:cNvPr>
          <p:cNvSpPr/>
          <p:nvPr/>
        </p:nvSpPr>
        <p:spPr>
          <a:xfrm>
            <a:off x="7433371" y="154983"/>
            <a:ext cx="4344885" cy="641834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solidFill>
              <a:srgbClr val="4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…then Decide!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8A0FD25-86AA-5EA2-E813-3A3A9E8868CF}"/>
              </a:ext>
            </a:extLst>
          </p:cNvPr>
          <p:cNvSpPr/>
          <p:nvPr/>
        </p:nvSpPr>
        <p:spPr>
          <a:xfrm>
            <a:off x="298744" y="133772"/>
            <a:ext cx="7072968" cy="6418347"/>
          </a:xfrm>
          <a:prstGeom prst="roundRect">
            <a:avLst/>
          </a:prstGeom>
          <a:solidFill>
            <a:srgbClr val="73CC3A">
              <a:alpha val="48000"/>
            </a:srgbClr>
          </a:solidFill>
          <a:ln>
            <a:solidFill>
              <a:srgbClr val="73C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4450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3E144-0A8B-1AA8-A85B-7636F641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85" y="2122221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0F1D8-6F4C-CFE0-18E5-E2D879C0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8" y="2122220"/>
            <a:ext cx="3767659" cy="376765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42E3F80-29A7-E6B3-942E-AFAD93FC146D}"/>
              </a:ext>
            </a:extLst>
          </p:cNvPr>
          <p:cNvSpPr txBox="1">
            <a:spLocks/>
          </p:cNvSpPr>
          <p:nvPr/>
        </p:nvSpPr>
        <p:spPr>
          <a:xfrm>
            <a:off x="1816900" y="656119"/>
            <a:ext cx="8558199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“Device-to-Cloud Data Pump”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38AD8-4A1C-4F53-6739-3741FC41A6C1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8BC3F-47A5-9725-36CF-CD08F2040D85}"/>
              </a:ext>
            </a:extLst>
          </p:cNvPr>
          <p:cNvCxnSpPr>
            <a:cxnSpLocks/>
          </p:cNvCxnSpPr>
          <p:nvPr/>
        </p:nvCxnSpPr>
        <p:spPr>
          <a:xfrm>
            <a:off x="4903304" y="3259174"/>
            <a:ext cx="1783290" cy="0"/>
          </a:xfrm>
          <a:prstGeom prst="straightConnector1">
            <a:avLst/>
          </a:prstGeom>
          <a:noFill/>
          <a:ln w="8255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D85C1-5ED2-A34A-B730-B14CB69170F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85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74BBC9E0-1CA4-EC45-8751-7F128B02878F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3A285F96-E5A9-3F4A-A84E-55D403BAC7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851</Words>
  <Application>Microsoft Macintosh PowerPoint</Application>
  <PresentationFormat>Widescreen</PresentationFormat>
  <Paragraphs>187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Atkinson Hyperlegible</vt:lpstr>
      <vt:lpstr>Barlow</vt:lpstr>
      <vt:lpstr>Calibri</vt:lpstr>
      <vt:lpstr>Courier New</vt:lpstr>
      <vt:lpstr>Fira Code</vt:lpstr>
      <vt:lpstr>Menlo</vt:lpstr>
      <vt:lpstr>Sabon Next LT</vt:lpstr>
      <vt:lpstr>Tahoma</vt:lpstr>
      <vt:lpstr>Times New Roman</vt:lpstr>
      <vt:lpstr>Office Theme</vt:lpstr>
      <vt:lpstr>1_Office Theme</vt:lpstr>
      <vt:lpstr>Getting Started with Wireless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 Lauer</dc:creator>
  <cp:lastModifiedBy>Rob Lauer</cp:lastModifiedBy>
  <cp:revision>15</cp:revision>
  <dcterms:created xsi:type="dcterms:W3CDTF">2023-05-30T20:02:57Z</dcterms:created>
  <dcterms:modified xsi:type="dcterms:W3CDTF">2023-11-15T19:12:24Z</dcterms:modified>
</cp:coreProperties>
</file>